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_rels/slide11.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media/image4.png" ContentType="image/png"/>
  <Override PartName="/ppt/media/image5.wmf" ContentType="image/x-wmf"/>
  <Override PartName="/ppt/media/image3.png" ContentType="image/png"/>
  <Override PartName="/ppt/media/image2.png" ContentType="image/png"/>
  <Override PartName="/ppt/media/image1.png" ContentType="image/png"/>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7.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17.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17.xml" ContentType="application/vnd.openxmlformats-officedocument.presentationml.slideLayout+xml"/>
  <Override PartName="/ppt/slideLayouts/slideLayout23.xml" ContentType="application/vnd.openxmlformats-officedocument.presentationml.slideLayout+xml"/>
  <Override PartName="/ppt/slideLayouts/slideLayout2.xml" ContentType="application/vnd.openxmlformats-officedocument.presentationml.slideLayout+xml"/>
  <Override PartName="/ppt/slideLayouts/slideLayout16.xml" ContentType="application/vnd.openxmlformats-officedocument.presentationml.slideLayout+xml"/>
  <Override PartName="/ppt/slideLayouts/slideLayout2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p>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p>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p>
            <a:endParaRPr/>
          </a:p>
        </p:txBody>
      </p:sp>
      <p:sp>
        <p:nvSpPr>
          <p:cNvPr id="29" name="PlaceHolder 4"/>
          <p:cNvSpPr>
            <a:spLocks noGrp="1"/>
          </p:cNvSpPr>
          <p:nvPr>
            <p:ph type="body"/>
          </p:nvPr>
        </p:nvSpPr>
        <p:spPr>
          <a:xfrm>
            <a:off x="6231960" y="3682080"/>
            <a:ext cx="5354280" cy="1896840"/>
          </a:xfrm>
          <a:prstGeom prst="rect">
            <a:avLst/>
          </a:prstGeom>
        </p:spPr>
        <p:txBody>
          <a:bodyPr lIns="0" rIns="0" tIns="0" bIns="0"/>
          <a:p>
            <a:endParaRPr/>
          </a:p>
        </p:txBody>
      </p:sp>
      <p:sp>
        <p:nvSpPr>
          <p:cNvPr id="30" name="PlaceHolder 5"/>
          <p:cNvSpPr>
            <a:spLocks noGrp="1"/>
          </p:cNvSpPr>
          <p:nvPr>
            <p:ph type="body"/>
          </p:nvPr>
        </p:nvSpPr>
        <p:spPr>
          <a:xfrm>
            <a:off x="609480" y="3682080"/>
            <a:ext cx="5354280" cy="189684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32" name="PlaceHolder 2"/>
          <p:cNvSpPr>
            <a:spLocks noGrp="1"/>
          </p:cNvSpPr>
          <p:nvPr>
            <p:ph type="body"/>
          </p:nvPr>
        </p:nvSpPr>
        <p:spPr>
          <a:xfrm>
            <a:off x="609480" y="1604520"/>
            <a:ext cx="10972440" cy="3977280"/>
          </a:xfrm>
          <a:prstGeom prst="rect">
            <a:avLst/>
          </a:prstGeom>
        </p:spPr>
        <p:txBody>
          <a:bodyPr lIns="0" rIns="0" tIns="0" bIns="0"/>
          <a:p>
            <a:endParaRPr/>
          </a:p>
        </p:txBody>
      </p:sp>
      <p:sp>
        <p:nvSpPr>
          <p:cNvPr id="33" name="PlaceHolder 3"/>
          <p:cNvSpPr>
            <a:spLocks noGrp="1"/>
          </p:cNvSpPr>
          <p:nvPr>
            <p:ph type="body"/>
          </p:nvPr>
        </p:nvSpPr>
        <p:spPr>
          <a:xfrm>
            <a:off x="609480" y="1604520"/>
            <a:ext cx="10972440" cy="3977280"/>
          </a:xfrm>
          <a:prstGeom prst="rect">
            <a:avLst/>
          </a:prstGeom>
        </p:spPr>
        <p:txBody>
          <a:bodyPr lIns="0" rIns="0" tIns="0" bIns="0"/>
          <a:p>
            <a:endParaRPr/>
          </a:p>
        </p:txBody>
      </p:sp>
      <p:pic>
        <p:nvPicPr>
          <p:cNvPr id="34" name="" descr=""/>
          <p:cNvPicPr/>
          <p:nvPr/>
        </p:nvPicPr>
        <p:blipFill>
          <a:blip r:embed="rId2"/>
          <a:stretch/>
        </p:blipFill>
        <p:spPr>
          <a:xfrm>
            <a:off x="3602880" y="1604520"/>
            <a:ext cx="4984920" cy="3977280"/>
          </a:xfrm>
          <a:prstGeom prst="rect">
            <a:avLst/>
          </a:prstGeom>
          <a:ln>
            <a:noFill/>
          </a:ln>
        </p:spPr>
      </p:pic>
      <p:pic>
        <p:nvPicPr>
          <p:cNvPr id="35" name="" descr=""/>
          <p:cNvPicPr/>
          <p:nvPr/>
        </p:nvPicPr>
        <p:blipFill>
          <a:blip r:embed="rId3"/>
          <a:stretch/>
        </p:blipFill>
        <p:spPr>
          <a:xfrm>
            <a:off x="3602880" y="1604520"/>
            <a:ext cx="4984920" cy="39772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39" name="PlaceHolder 2"/>
          <p:cNvSpPr>
            <a:spLocks noGrp="1"/>
          </p:cNvSpPr>
          <p:nvPr>
            <p:ph type="subTitle"/>
          </p:nvPr>
        </p:nvSpPr>
        <p:spPr>
          <a:xfrm>
            <a:off x="609480" y="1604520"/>
            <a:ext cx="10972440" cy="397728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41" name="PlaceHolder 2"/>
          <p:cNvSpPr>
            <a:spLocks noGrp="1"/>
          </p:cNvSpPr>
          <p:nvPr>
            <p:ph type="body"/>
          </p:nvPr>
        </p:nvSpPr>
        <p:spPr>
          <a:xfrm>
            <a:off x="609480" y="1604520"/>
            <a:ext cx="10972440" cy="397728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43" name="PlaceHolder 2"/>
          <p:cNvSpPr>
            <a:spLocks noGrp="1"/>
          </p:cNvSpPr>
          <p:nvPr>
            <p:ph type="body"/>
          </p:nvPr>
        </p:nvSpPr>
        <p:spPr>
          <a:xfrm>
            <a:off x="609480" y="1604520"/>
            <a:ext cx="5354280" cy="3977280"/>
          </a:xfrm>
          <a:prstGeom prst="rect">
            <a:avLst/>
          </a:prstGeom>
        </p:spPr>
        <p:txBody>
          <a:bodyPr lIns="0" rIns="0" tIns="0" bIns="0"/>
          <a:p>
            <a:endParaRPr/>
          </a:p>
        </p:txBody>
      </p:sp>
      <p:sp>
        <p:nvSpPr>
          <p:cNvPr id="44" name="PlaceHolder 3"/>
          <p:cNvSpPr>
            <a:spLocks noGrp="1"/>
          </p:cNvSpPr>
          <p:nvPr>
            <p:ph type="body"/>
          </p:nvPr>
        </p:nvSpPr>
        <p:spPr>
          <a:xfrm>
            <a:off x="6231960" y="1604520"/>
            <a:ext cx="5354280" cy="397728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609480" y="273600"/>
            <a:ext cx="10972440" cy="530784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48" name="PlaceHolder 2"/>
          <p:cNvSpPr>
            <a:spLocks noGrp="1"/>
          </p:cNvSpPr>
          <p:nvPr>
            <p:ph type="body"/>
          </p:nvPr>
        </p:nvSpPr>
        <p:spPr>
          <a:xfrm>
            <a:off x="609480" y="1604520"/>
            <a:ext cx="5354280" cy="1896840"/>
          </a:xfrm>
          <a:prstGeom prst="rect">
            <a:avLst/>
          </a:prstGeom>
        </p:spPr>
        <p:txBody>
          <a:bodyPr lIns="0" rIns="0" tIns="0" bIns="0"/>
          <a:p>
            <a:endParaRPr/>
          </a:p>
        </p:txBody>
      </p:sp>
      <p:sp>
        <p:nvSpPr>
          <p:cNvPr id="49" name="PlaceHolder 3"/>
          <p:cNvSpPr>
            <a:spLocks noGrp="1"/>
          </p:cNvSpPr>
          <p:nvPr>
            <p:ph type="body"/>
          </p:nvPr>
        </p:nvSpPr>
        <p:spPr>
          <a:xfrm>
            <a:off x="609480" y="3682080"/>
            <a:ext cx="5354280" cy="1896840"/>
          </a:xfrm>
          <a:prstGeom prst="rect">
            <a:avLst/>
          </a:prstGeom>
        </p:spPr>
        <p:txBody>
          <a:bodyPr lIns="0" rIns="0" tIns="0" bIns="0"/>
          <a:p>
            <a:endParaRPr/>
          </a:p>
        </p:txBody>
      </p:sp>
      <p:sp>
        <p:nvSpPr>
          <p:cNvPr id="50" name="PlaceHolder 4"/>
          <p:cNvSpPr>
            <a:spLocks noGrp="1"/>
          </p:cNvSpPr>
          <p:nvPr>
            <p:ph type="body"/>
          </p:nvPr>
        </p:nvSpPr>
        <p:spPr>
          <a:xfrm>
            <a:off x="6231960" y="1604520"/>
            <a:ext cx="5354280" cy="397728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52" name="PlaceHolder 2"/>
          <p:cNvSpPr>
            <a:spLocks noGrp="1"/>
          </p:cNvSpPr>
          <p:nvPr>
            <p:ph type="body"/>
          </p:nvPr>
        </p:nvSpPr>
        <p:spPr>
          <a:xfrm>
            <a:off x="609480" y="1604520"/>
            <a:ext cx="5354280" cy="3977280"/>
          </a:xfrm>
          <a:prstGeom prst="rect">
            <a:avLst/>
          </a:prstGeom>
        </p:spPr>
        <p:txBody>
          <a:bodyPr lIns="0" rIns="0" tIns="0" bIns="0"/>
          <a:p>
            <a:endParaRPr/>
          </a:p>
        </p:txBody>
      </p:sp>
      <p:sp>
        <p:nvSpPr>
          <p:cNvPr id="53" name="PlaceHolder 3"/>
          <p:cNvSpPr>
            <a:spLocks noGrp="1"/>
          </p:cNvSpPr>
          <p:nvPr>
            <p:ph type="body"/>
          </p:nvPr>
        </p:nvSpPr>
        <p:spPr>
          <a:xfrm>
            <a:off x="6231960" y="1604520"/>
            <a:ext cx="5354280" cy="1896840"/>
          </a:xfrm>
          <a:prstGeom prst="rect">
            <a:avLst/>
          </a:prstGeom>
        </p:spPr>
        <p:txBody>
          <a:bodyPr lIns="0" rIns="0" tIns="0" bIns="0"/>
          <a:p>
            <a:endParaRPr/>
          </a:p>
        </p:txBody>
      </p:sp>
      <p:sp>
        <p:nvSpPr>
          <p:cNvPr id="54" name="PlaceHolder 4"/>
          <p:cNvSpPr>
            <a:spLocks noGrp="1"/>
          </p:cNvSpPr>
          <p:nvPr>
            <p:ph type="body"/>
          </p:nvPr>
        </p:nvSpPr>
        <p:spPr>
          <a:xfrm>
            <a:off x="6231960" y="3682080"/>
            <a:ext cx="5354280" cy="189684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56" name="PlaceHolder 2"/>
          <p:cNvSpPr>
            <a:spLocks noGrp="1"/>
          </p:cNvSpPr>
          <p:nvPr>
            <p:ph type="body"/>
          </p:nvPr>
        </p:nvSpPr>
        <p:spPr>
          <a:xfrm>
            <a:off x="609480" y="1604520"/>
            <a:ext cx="5354280" cy="1896840"/>
          </a:xfrm>
          <a:prstGeom prst="rect">
            <a:avLst/>
          </a:prstGeom>
        </p:spPr>
        <p:txBody>
          <a:bodyPr lIns="0" rIns="0" tIns="0" bIns="0"/>
          <a:p>
            <a:endParaRPr/>
          </a:p>
        </p:txBody>
      </p:sp>
      <p:sp>
        <p:nvSpPr>
          <p:cNvPr id="57" name="PlaceHolder 3"/>
          <p:cNvSpPr>
            <a:spLocks noGrp="1"/>
          </p:cNvSpPr>
          <p:nvPr>
            <p:ph type="body"/>
          </p:nvPr>
        </p:nvSpPr>
        <p:spPr>
          <a:xfrm>
            <a:off x="6231960" y="1604520"/>
            <a:ext cx="5354280" cy="1896840"/>
          </a:xfrm>
          <a:prstGeom prst="rect">
            <a:avLst/>
          </a:prstGeom>
        </p:spPr>
        <p:txBody>
          <a:bodyPr lIns="0" rIns="0" tIns="0" bIns="0"/>
          <a:p>
            <a:endParaRPr/>
          </a:p>
        </p:txBody>
      </p:sp>
      <p:sp>
        <p:nvSpPr>
          <p:cNvPr id="58" name="PlaceHolder 4"/>
          <p:cNvSpPr>
            <a:spLocks noGrp="1"/>
          </p:cNvSpPr>
          <p:nvPr>
            <p:ph type="body"/>
          </p:nvPr>
        </p:nvSpPr>
        <p:spPr>
          <a:xfrm>
            <a:off x="609480" y="3682080"/>
            <a:ext cx="10972440" cy="189684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60" name="PlaceHolder 2"/>
          <p:cNvSpPr>
            <a:spLocks noGrp="1"/>
          </p:cNvSpPr>
          <p:nvPr>
            <p:ph type="body"/>
          </p:nvPr>
        </p:nvSpPr>
        <p:spPr>
          <a:xfrm>
            <a:off x="609480" y="1604520"/>
            <a:ext cx="10972440" cy="1896840"/>
          </a:xfrm>
          <a:prstGeom prst="rect">
            <a:avLst/>
          </a:prstGeom>
        </p:spPr>
        <p:txBody>
          <a:bodyPr lIns="0" rIns="0" tIns="0" bIns="0"/>
          <a:p>
            <a:endParaRPr/>
          </a:p>
        </p:txBody>
      </p:sp>
      <p:sp>
        <p:nvSpPr>
          <p:cNvPr id="61" name="PlaceHolder 3"/>
          <p:cNvSpPr>
            <a:spLocks noGrp="1"/>
          </p:cNvSpPr>
          <p:nvPr>
            <p:ph type="body"/>
          </p:nvPr>
        </p:nvSpPr>
        <p:spPr>
          <a:xfrm>
            <a:off x="609480" y="3682080"/>
            <a:ext cx="10972440" cy="189684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63" name="PlaceHolder 2"/>
          <p:cNvSpPr>
            <a:spLocks noGrp="1"/>
          </p:cNvSpPr>
          <p:nvPr>
            <p:ph type="body"/>
          </p:nvPr>
        </p:nvSpPr>
        <p:spPr>
          <a:xfrm>
            <a:off x="609480" y="1604520"/>
            <a:ext cx="5354280" cy="1896840"/>
          </a:xfrm>
          <a:prstGeom prst="rect">
            <a:avLst/>
          </a:prstGeom>
        </p:spPr>
        <p:txBody>
          <a:bodyPr lIns="0" rIns="0" tIns="0" bIns="0"/>
          <a:p>
            <a:endParaRPr/>
          </a:p>
        </p:txBody>
      </p:sp>
      <p:sp>
        <p:nvSpPr>
          <p:cNvPr id="64" name="PlaceHolder 3"/>
          <p:cNvSpPr>
            <a:spLocks noGrp="1"/>
          </p:cNvSpPr>
          <p:nvPr>
            <p:ph type="body"/>
          </p:nvPr>
        </p:nvSpPr>
        <p:spPr>
          <a:xfrm>
            <a:off x="6231960" y="1604520"/>
            <a:ext cx="5354280" cy="1896840"/>
          </a:xfrm>
          <a:prstGeom prst="rect">
            <a:avLst/>
          </a:prstGeom>
        </p:spPr>
        <p:txBody>
          <a:bodyPr lIns="0" rIns="0" tIns="0" bIns="0"/>
          <a:p>
            <a:endParaRPr/>
          </a:p>
        </p:txBody>
      </p:sp>
      <p:sp>
        <p:nvSpPr>
          <p:cNvPr id="65" name="PlaceHolder 4"/>
          <p:cNvSpPr>
            <a:spLocks noGrp="1"/>
          </p:cNvSpPr>
          <p:nvPr>
            <p:ph type="body"/>
          </p:nvPr>
        </p:nvSpPr>
        <p:spPr>
          <a:xfrm>
            <a:off x="6231960" y="3682080"/>
            <a:ext cx="5354280" cy="1896840"/>
          </a:xfrm>
          <a:prstGeom prst="rect">
            <a:avLst/>
          </a:prstGeom>
        </p:spPr>
        <p:txBody>
          <a:bodyPr lIns="0" rIns="0" tIns="0" bIns="0"/>
          <a:p>
            <a:endParaRPr/>
          </a:p>
        </p:txBody>
      </p:sp>
      <p:sp>
        <p:nvSpPr>
          <p:cNvPr id="66" name="PlaceHolder 5"/>
          <p:cNvSpPr>
            <a:spLocks noGrp="1"/>
          </p:cNvSpPr>
          <p:nvPr>
            <p:ph type="body"/>
          </p:nvPr>
        </p:nvSpPr>
        <p:spPr>
          <a:xfrm>
            <a:off x="609480" y="3682080"/>
            <a:ext cx="5354280" cy="189684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68" name="PlaceHolder 2"/>
          <p:cNvSpPr>
            <a:spLocks noGrp="1"/>
          </p:cNvSpPr>
          <p:nvPr>
            <p:ph type="body"/>
          </p:nvPr>
        </p:nvSpPr>
        <p:spPr>
          <a:xfrm>
            <a:off x="609480" y="1604520"/>
            <a:ext cx="10972440" cy="3977280"/>
          </a:xfrm>
          <a:prstGeom prst="rect">
            <a:avLst/>
          </a:prstGeom>
        </p:spPr>
        <p:txBody>
          <a:bodyPr lIns="0" rIns="0" tIns="0" bIns="0"/>
          <a:p>
            <a:endParaRPr/>
          </a:p>
        </p:txBody>
      </p:sp>
      <p:sp>
        <p:nvSpPr>
          <p:cNvPr id="69" name="PlaceHolder 3"/>
          <p:cNvSpPr>
            <a:spLocks noGrp="1"/>
          </p:cNvSpPr>
          <p:nvPr>
            <p:ph type="body"/>
          </p:nvPr>
        </p:nvSpPr>
        <p:spPr>
          <a:xfrm>
            <a:off x="609480" y="1604520"/>
            <a:ext cx="10972440" cy="3977280"/>
          </a:xfrm>
          <a:prstGeom prst="rect">
            <a:avLst/>
          </a:prstGeom>
        </p:spPr>
        <p:txBody>
          <a:bodyPr lIns="0" rIns="0" tIns="0" bIns="0"/>
          <a:p>
            <a:endParaRPr/>
          </a:p>
        </p:txBody>
      </p:sp>
      <p:pic>
        <p:nvPicPr>
          <p:cNvPr id="70" name="" descr=""/>
          <p:cNvPicPr/>
          <p:nvPr/>
        </p:nvPicPr>
        <p:blipFill>
          <a:blip r:embed="rId2"/>
          <a:stretch/>
        </p:blipFill>
        <p:spPr>
          <a:xfrm>
            <a:off x="3602880" y="1604520"/>
            <a:ext cx="4984920" cy="3977280"/>
          </a:xfrm>
          <a:prstGeom prst="rect">
            <a:avLst/>
          </a:prstGeom>
          <a:ln>
            <a:noFill/>
          </a:ln>
        </p:spPr>
      </p:pic>
      <p:pic>
        <p:nvPicPr>
          <p:cNvPr id="71" name="" descr=""/>
          <p:cNvPicPr/>
          <p:nvPr/>
        </p:nvPicPr>
        <p:blipFill>
          <a:blip r:embed="rId3"/>
          <a:stretch/>
        </p:blipFill>
        <p:spPr>
          <a:xfrm>
            <a:off x="3602880" y="1604520"/>
            <a:ext cx="4984920" cy="397728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p>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p>
            <a:endParaRPr/>
          </a:p>
        </p:txBody>
      </p:sp>
      <p:sp>
        <p:nvSpPr>
          <p:cNvPr id="13" name="PlaceHolder 3"/>
          <p:cNvSpPr>
            <a:spLocks noGrp="1"/>
          </p:cNvSpPr>
          <p:nvPr>
            <p:ph type="body"/>
          </p:nvPr>
        </p:nvSpPr>
        <p:spPr>
          <a:xfrm>
            <a:off x="609480" y="3682080"/>
            <a:ext cx="5354280" cy="1896840"/>
          </a:xfrm>
          <a:prstGeom prst="rect">
            <a:avLst/>
          </a:prstGeom>
        </p:spPr>
        <p:txBody>
          <a:bodyPr lIns="0" rIns="0" tIns="0" bIns="0"/>
          <a:p>
            <a:endParaRPr/>
          </a:p>
        </p:txBody>
      </p:sp>
      <p:sp>
        <p:nvSpPr>
          <p:cNvPr id="14" name="PlaceHolder 4"/>
          <p:cNvSpPr>
            <a:spLocks noGrp="1"/>
          </p:cNvSpPr>
          <p:nvPr>
            <p:ph type="body"/>
          </p:nvPr>
        </p:nvSpPr>
        <p:spPr>
          <a:xfrm>
            <a:off x="6231960" y="1604520"/>
            <a:ext cx="5354280" cy="397728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p>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p>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p>
            <a:pPr algn="ctr"/>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p>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p>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080" cy="1144440"/>
          </a:xfrm>
          <a:prstGeom prst="rect">
            <a:avLst/>
          </a:prstGeom>
        </p:spPr>
        <p:txBody>
          <a:bodyPr lIns="0" rIns="0" tIns="0" bIns="0" anchor="ctr"/>
          <a:p>
            <a:pPr algn="ctr"/>
            <a:endParaRPr/>
          </a:p>
        </p:txBody>
      </p:sp>
      <p:sp>
        <p:nvSpPr>
          <p:cNvPr id="1" name="PlaceHolder 2"/>
          <p:cNvSpPr>
            <a:spLocks noGrp="1"/>
          </p:cNvSpPr>
          <p:nvPr>
            <p:ph type="body"/>
          </p:nvPr>
        </p:nvSpPr>
        <p:spPr>
          <a:xfrm>
            <a:off x="609480" y="1604520"/>
            <a:ext cx="10972080" cy="3976920"/>
          </a:xfrm>
          <a:prstGeom prst="rect">
            <a:avLst/>
          </a:prstGeom>
        </p:spPr>
        <p:txBody>
          <a:bodyPr lIns="0" rIns="0" tIns="0" bIns="0"/>
          <a:p>
            <a:pPr>
              <a:buSzPct val="45000"/>
              <a:buFont typeface="StarSymbol"/>
              <a:buChar char=""/>
            </a:pPr>
            <a:r>
              <a:rPr lang="es-ES">
                <a:latin typeface="Arial"/>
              </a:rPr>
              <a:t>Pulse para editar el formato de esquema del texto</a:t>
            </a:r>
            <a:endParaRPr/>
          </a:p>
          <a:p>
            <a:pPr lvl="1">
              <a:buSzPct val="75000"/>
              <a:buFont typeface="StarSymbol"/>
              <a:buChar char=""/>
            </a:pPr>
            <a:r>
              <a:rPr lang="es-ES">
                <a:latin typeface="Arial"/>
              </a:rPr>
              <a:t>Segundo nivel del esquema</a:t>
            </a:r>
            <a:endParaRPr/>
          </a:p>
          <a:p>
            <a:pPr lvl="2">
              <a:buSzPct val="45000"/>
              <a:buFont typeface="StarSymbol"/>
              <a:buChar char=""/>
            </a:pPr>
            <a:r>
              <a:rPr lang="es-ES">
                <a:latin typeface="Arial"/>
              </a:rPr>
              <a:t>Tercer nivel del esquema</a:t>
            </a:r>
            <a:endParaRPr/>
          </a:p>
          <a:p>
            <a:pPr lvl="3">
              <a:buSzPct val="75000"/>
              <a:buFont typeface="StarSymbol"/>
              <a:buChar char=""/>
            </a:pPr>
            <a:r>
              <a:rPr lang="es-ES">
                <a:latin typeface="Arial"/>
              </a:rPr>
              <a:t>Cuarto nivel del esquema</a:t>
            </a:r>
            <a:endParaRPr/>
          </a:p>
          <a:p>
            <a:pPr lvl="4">
              <a:buSzPct val="45000"/>
              <a:buFont typeface="StarSymbol"/>
              <a:buChar char=""/>
            </a:pPr>
            <a:r>
              <a:rPr lang="es-ES">
                <a:latin typeface="Arial"/>
              </a:rPr>
              <a:t>Quinto nivel del esquema</a:t>
            </a:r>
            <a:endParaRPr/>
          </a:p>
          <a:p>
            <a:pPr lvl="5">
              <a:buSzPct val="45000"/>
              <a:buFont typeface="StarSymbol"/>
              <a:buChar char=""/>
            </a:pPr>
            <a:r>
              <a:rPr lang="es-ES">
                <a:latin typeface="Arial"/>
              </a:rPr>
              <a:t>Sexto nivel del esquema</a:t>
            </a:r>
            <a:endParaRPr/>
          </a:p>
          <a:p>
            <a:pPr lvl="6">
              <a:buSzPct val="45000"/>
              <a:buFont typeface="StarSymbol"/>
              <a:buChar char=""/>
            </a:pPr>
            <a:r>
              <a:rPr lang="es-ES">
                <a:latin typeface="Arial"/>
              </a:rPr>
              <a:t>Séptimo nivel del esquema</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273600"/>
            <a:ext cx="10972440" cy="1144800"/>
          </a:xfrm>
          <a:prstGeom prst="rect">
            <a:avLst/>
          </a:prstGeom>
        </p:spPr>
        <p:txBody>
          <a:bodyPr lIns="0" rIns="0" tIns="0" bIns="0" anchor="ctr"/>
          <a:p>
            <a:pPr algn="ctr"/>
            <a:r>
              <a:rPr lang="es-ES" sz="4400">
                <a:latin typeface="Arial"/>
              </a:rPr>
              <a:t>Pulse para editar el formato del texto de título</a:t>
            </a:r>
            <a:endParaRPr/>
          </a:p>
        </p:txBody>
      </p:sp>
      <p:sp>
        <p:nvSpPr>
          <p:cNvPr id="37" name="PlaceHolder 2"/>
          <p:cNvSpPr>
            <a:spLocks noGrp="1"/>
          </p:cNvSpPr>
          <p:nvPr>
            <p:ph type="body"/>
          </p:nvPr>
        </p:nvSpPr>
        <p:spPr>
          <a:xfrm>
            <a:off x="609480" y="1604520"/>
            <a:ext cx="10972440" cy="3977280"/>
          </a:xfrm>
          <a:prstGeom prst="rect">
            <a:avLst/>
          </a:prstGeom>
        </p:spPr>
        <p:txBody>
          <a:bodyPr lIns="0" rIns="0" tIns="0" bIns="0"/>
          <a:p>
            <a:pPr>
              <a:buSzPct val="45000"/>
              <a:buFont typeface="StarSymbol"/>
              <a:buChar char=""/>
            </a:pPr>
            <a:r>
              <a:rPr lang="es-ES" sz="32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400">
                <a:latin typeface="Arial"/>
              </a:rPr>
              <a:t>Tercer nivel del esquema</a:t>
            </a:r>
            <a:endParaRPr/>
          </a:p>
          <a:p>
            <a:pPr lvl="3">
              <a:buSzPct val="75000"/>
              <a:buFont typeface="StarSymbol"/>
              <a:buChar char=""/>
            </a:pPr>
            <a:r>
              <a:rPr lang="es-ES" sz="2000">
                <a:latin typeface="Arial"/>
              </a:rPr>
              <a:t>Cuarto nivel del esquema</a:t>
            </a:r>
            <a:endParaRPr/>
          </a:p>
          <a:p>
            <a:pPr lvl="4">
              <a:buSzPct val="45000"/>
              <a:buFont typeface="StarSymbol"/>
              <a:buChar char=""/>
            </a:pPr>
            <a:r>
              <a:rPr lang="es-ES" sz="2000">
                <a:latin typeface="Arial"/>
              </a:rPr>
              <a:t>Quinto nivel del esquema</a:t>
            </a:r>
            <a:endParaRPr/>
          </a:p>
          <a:p>
            <a:pPr lvl="5">
              <a:buSzPct val="45000"/>
              <a:buFont typeface="StarSymbol"/>
              <a:buChar char=""/>
            </a:pPr>
            <a:r>
              <a:rPr lang="es-ES" sz="2000">
                <a:latin typeface="Arial"/>
              </a:rPr>
              <a:t>Sexto nivel del esquema</a:t>
            </a:r>
            <a:endParaRPr/>
          </a:p>
          <a:p>
            <a:pPr lvl="6">
              <a:buSzPct val="45000"/>
              <a:buFont typeface="StarSymbol"/>
              <a:buChar char=""/>
            </a:pPr>
            <a:r>
              <a:rPr lang="es-ES" sz="2000">
                <a:latin typeface="Arial"/>
              </a:rPr>
              <a:t>Séptimo nivel del esquema</a:t>
            </a:r>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2" name="CustomShape 1"/>
          <p:cNvSpPr/>
          <p:nvPr/>
        </p:nvSpPr>
        <p:spPr>
          <a:xfrm>
            <a:off x="1523880" y="1122480"/>
            <a:ext cx="9142920" cy="2386440"/>
          </a:xfrm>
          <a:prstGeom prst="rect">
            <a:avLst/>
          </a:prstGeom>
          <a:noFill/>
          <a:ln>
            <a:noFill/>
          </a:ln>
        </p:spPr>
        <p:style>
          <a:lnRef idx="0"/>
          <a:fillRef idx="0"/>
          <a:effectRef idx="0"/>
          <a:fontRef idx="minor"/>
        </p:style>
        <p:txBody>
          <a:bodyPr lIns="90000" rIns="90000" tIns="45000" bIns="45000" anchor="b"/>
          <a:p>
            <a:pPr algn="ctr">
              <a:lnSpc>
                <a:spcPct val="100000"/>
              </a:lnSpc>
            </a:pPr>
            <a:r>
              <a:rPr lang="es-ES" sz="6000" strike="noStrike">
                <a:solidFill>
                  <a:srgbClr val="000000"/>
                </a:solidFill>
                <a:latin typeface="Calibri Light"/>
                <a:ea typeface="DejaVu Sans"/>
              </a:rPr>
              <a:t>RÉGIMEN ESPECIAL RECARGO DE EQUIVALENCIA</a:t>
            </a:r>
            <a:endParaRPr/>
          </a:p>
        </p:txBody>
      </p:sp>
      <p:sp>
        <p:nvSpPr>
          <p:cNvPr id="73" name="CustomShape 2"/>
          <p:cNvSpPr/>
          <p:nvPr/>
        </p:nvSpPr>
        <p:spPr>
          <a:xfrm>
            <a:off x="1523880" y="3602160"/>
            <a:ext cx="9142920" cy="1654560"/>
          </a:xfrm>
          <a:prstGeom prst="rect">
            <a:avLst/>
          </a:prstGeom>
          <a:noFill/>
          <a:ln>
            <a:noFill/>
          </a:ln>
        </p:spPr>
        <p:style>
          <a:lnRef idx="0"/>
          <a:fillRef idx="0"/>
          <a:effectRef idx="0"/>
          <a:fontRef idx="minor"/>
        </p:style>
        <p:txBody>
          <a:bodyPr lIns="90000" rIns="90000" tIns="45000" bIns="45000"/>
          <a:p>
            <a:pPr algn="ctr">
              <a:lnSpc>
                <a:spcPct val="100000"/>
              </a:lnSpc>
            </a:pPr>
            <a:endParaRPr/>
          </a:p>
          <a:p>
            <a:pPr algn="ctr">
              <a:lnSpc>
                <a:spcPct val="100000"/>
              </a:lnSpc>
            </a:pPr>
            <a:endParaRPr/>
          </a:p>
        </p:txBody>
      </p:sp>
      <p:sp>
        <p:nvSpPr>
          <p:cNvPr id="74" name="CustomShape 3"/>
          <p:cNvSpPr/>
          <p:nvPr/>
        </p:nvSpPr>
        <p:spPr>
          <a:xfrm>
            <a:off x="504000" y="5760000"/>
            <a:ext cx="11303640" cy="647640"/>
          </a:xfrm>
          <a:prstGeom prst="rect">
            <a:avLst/>
          </a:prstGeom>
          <a:solidFill>
            <a:srgbClr val="729fcf"/>
          </a:solidFill>
          <a:ln w="216000">
            <a:solidFill>
              <a:srgbClr val="3465a4"/>
            </a:solidFill>
            <a:round/>
          </a:ln>
        </p:spPr>
        <p:style>
          <a:lnRef idx="0"/>
          <a:fillRef idx="0"/>
          <a:effectRef idx="0"/>
          <a:fontRef idx="minor"/>
        </p:style>
      </p:sp>
      <p:sp>
        <p:nvSpPr>
          <p:cNvPr id="75" name="CustomShape 4"/>
          <p:cNvSpPr/>
          <p:nvPr/>
        </p:nvSpPr>
        <p:spPr>
          <a:xfrm>
            <a:off x="648000" y="432000"/>
            <a:ext cx="11303640" cy="935640"/>
          </a:xfrm>
          <a:prstGeom prst="rect">
            <a:avLst/>
          </a:prstGeom>
          <a:solidFill>
            <a:srgbClr val="729fcf"/>
          </a:solidFill>
          <a:ln w="216000">
            <a:solidFill>
              <a:srgbClr val="3465a4"/>
            </a:solidFill>
            <a:round/>
          </a:ln>
        </p:spPr>
        <p:style>
          <a:lnRef idx="0"/>
          <a:fillRef idx="0"/>
          <a:effectRef idx="0"/>
          <a:fontRef idx="minor"/>
        </p:style>
      </p:sp>
      <p:sp>
        <p:nvSpPr>
          <p:cNvPr id="76" name="CustomShape 5"/>
          <p:cNvSpPr/>
          <p:nvPr/>
        </p:nvSpPr>
        <p:spPr>
          <a:xfrm>
            <a:off x="792000" y="576000"/>
            <a:ext cx="11159640" cy="503640"/>
          </a:xfrm>
          <a:prstGeom prst="rect">
            <a:avLst/>
          </a:prstGeom>
          <a:solidFill>
            <a:srgbClr val="00ccff"/>
          </a:solidFill>
          <a:ln w="216000">
            <a:solidFill>
              <a:srgbClr val="3465a4"/>
            </a:solidFill>
            <a:round/>
          </a:ln>
        </p:spPr>
        <p:style>
          <a:lnRef idx="0"/>
          <a:fillRef idx="0"/>
          <a:effectRef idx="0"/>
          <a:fontRef idx="minor"/>
        </p:style>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2" name="CustomShape 1"/>
          <p:cNvSpPr/>
          <p:nvPr/>
        </p:nvSpPr>
        <p:spPr>
          <a:xfrm>
            <a:off x="0" y="0"/>
            <a:ext cx="11854080" cy="5850360"/>
          </a:xfrm>
          <a:prstGeom prst="rect">
            <a:avLst/>
          </a:prstGeom>
          <a:noFill/>
          <a:ln>
            <a:noFill/>
          </a:ln>
        </p:spPr>
        <p:style>
          <a:lnRef idx="0"/>
          <a:fillRef idx="0"/>
          <a:effectRef idx="0"/>
          <a:fontRef idx="minor"/>
        </p:style>
        <p:txBody>
          <a:bodyPr lIns="90000" rIns="90000" tIns="45000" bIns="45000"/>
          <a:p>
            <a:pPr>
              <a:lnSpc>
                <a:spcPct val="100000"/>
              </a:lnSpc>
            </a:pPr>
            <a:r>
              <a:rPr lang="es-ES" strike="noStrike">
                <a:solidFill>
                  <a:srgbClr val="000000"/>
                </a:solidFill>
                <a:latin typeface="Calibri"/>
                <a:ea typeface="DejaVu Sans"/>
              </a:rPr>
              <a:t>El método de estimación directa normal  es de aplicación a los empresarios y profesionales salvo que estén acogidos a la modalidad simplificada o el régimen de estimación objetiva.</a:t>
            </a:r>
            <a:endParaRPr/>
          </a:p>
          <a:p>
            <a:pPr>
              <a:lnSpc>
                <a:spcPct val="100000"/>
              </a:lnSpc>
            </a:pPr>
            <a:endParaRPr/>
          </a:p>
          <a:p>
            <a:pPr>
              <a:lnSpc>
                <a:spcPct val="100000"/>
              </a:lnSpc>
            </a:pPr>
            <a:r>
              <a:rPr lang="es-ES" strike="noStrike">
                <a:solidFill>
                  <a:srgbClr val="000000"/>
                </a:solidFill>
                <a:latin typeface="Calibri"/>
                <a:ea typeface="DejaVu Sans"/>
              </a:rPr>
              <a:t>Se aplicara siempre que el importe  de la cifra de negocios del conjunto de actividades ejercidas por el contribuyente supere  los 600.000 euros anuales en el año inmediato anterior o cuando se hubiera renunciado a la estimación directa simplificada</a:t>
            </a:r>
            <a:endParaRPr/>
          </a:p>
          <a:p>
            <a:pPr>
              <a:lnSpc>
                <a:spcPct val="100000"/>
              </a:lnSpc>
            </a:pPr>
            <a:endParaRPr/>
          </a:p>
          <a:p>
            <a:pPr>
              <a:lnSpc>
                <a:spcPct val="100000"/>
              </a:lnSpc>
            </a:pPr>
            <a:r>
              <a:rPr lang="es-ES" strike="noStrike">
                <a:solidFill>
                  <a:srgbClr val="000000"/>
                </a:solidFill>
                <a:latin typeface="Calibri"/>
                <a:ea typeface="DejaVu Sans"/>
              </a:rPr>
              <a:t>CÁLCULO DEL RENDIMIENTO NETO</a:t>
            </a:r>
            <a:endParaRPr/>
          </a:p>
          <a:p>
            <a:pPr>
              <a:lnSpc>
                <a:spcPct val="100000"/>
              </a:lnSpc>
            </a:pPr>
            <a:endParaRPr/>
          </a:p>
          <a:p>
            <a:pPr>
              <a:lnSpc>
                <a:spcPct val="100000"/>
              </a:lnSpc>
            </a:pPr>
            <a:r>
              <a:rPr lang="es-ES" strike="noStrike">
                <a:solidFill>
                  <a:srgbClr val="000000"/>
                </a:solidFill>
                <a:latin typeface="Calibri"/>
                <a:ea typeface="DejaVu Sans"/>
              </a:rPr>
              <a:t>Con carácter general el rendimiento neto se calcula por diferencia entre los ingresos computables y los gastos deducibles, aplicando con algunas matizaciones la normativa del Impuesto sobre Sociedades</a:t>
            </a:r>
            <a:endParaRPr/>
          </a:p>
          <a:p>
            <a:pPr>
              <a:lnSpc>
                <a:spcPct val="100000"/>
              </a:lnSpc>
            </a:pPr>
            <a:endParaRPr/>
          </a:p>
          <a:p>
            <a:pPr>
              <a:lnSpc>
                <a:spcPct val="100000"/>
              </a:lnSpc>
            </a:pPr>
            <a:r>
              <a:rPr lang="es-ES" strike="noStrike">
                <a:solidFill>
                  <a:srgbClr val="000000"/>
                </a:solidFill>
                <a:latin typeface="Calibri"/>
                <a:ea typeface="DejaVu Sans"/>
              </a:rPr>
              <a:t>Como Ingresos computables se entenderá la totalidad de los ingresos íntegros derivados de las ventas y de la prestación de servicios, que constituyen el objeto propio de la actividad, así como el autoconsumo y las subvenciones, entre otros.</a:t>
            </a:r>
            <a:endParaRPr/>
          </a:p>
          <a:p>
            <a:pPr>
              <a:lnSpc>
                <a:spcPct val="100000"/>
              </a:lnSpc>
            </a:pPr>
            <a:endParaRPr/>
          </a:p>
          <a:p>
            <a:pPr>
              <a:lnSpc>
                <a:spcPct val="100000"/>
              </a:lnSpc>
            </a:pPr>
            <a:r>
              <a:rPr lang="es-ES" strike="noStrike">
                <a:solidFill>
                  <a:srgbClr val="000000"/>
                </a:solidFill>
                <a:latin typeface="Calibri"/>
                <a:ea typeface="DejaVu Sans"/>
              </a:rPr>
              <a:t>Serán gastos aquellos que se producen en el ejercicio de la actividad tales como los de suministros, los de consumos de existencias, los gastos de personal, los de reparación y conservación , los de arrendamiento y las amortizaciones en la cuantía que corresponda a la depreciación efectiva de los distintos elementos en funcionamiento, según el resultado de aplicar los métodos previstos en el Reglamento del Impuesto sobre Sociedades   </a:t>
            </a:r>
            <a:endParaRPr/>
          </a:p>
          <a:p>
            <a:pPr>
              <a:lnSpc>
                <a:spcPct val="100000"/>
              </a:lnSpc>
            </a:pPr>
            <a:endParaRPr/>
          </a:p>
          <a:p>
            <a:pPr>
              <a:lnSpc>
                <a:spcPct val="100000"/>
              </a:lnSpc>
            </a:pPr>
            <a:r>
              <a:rPr lang="es-ES" strike="noStrike">
                <a:solidFill>
                  <a:srgbClr val="000000"/>
                </a:solidFill>
                <a:latin typeface="Calibri"/>
                <a:ea typeface="DejaVu Sans"/>
              </a:rPr>
              <a:t>OBLIGACIONES CONTABLES Y REGISTRALES</a:t>
            </a:r>
            <a:endParaRPr/>
          </a:p>
          <a:p>
            <a:pPr>
              <a:lnSpc>
                <a:spcPct val="100000"/>
              </a:lnSpc>
            </a:pPr>
            <a:r>
              <a:rPr lang="es-ES" strike="noStrike">
                <a:solidFill>
                  <a:srgbClr val="000000"/>
                </a:solidFill>
                <a:latin typeface="Calibri"/>
                <a:ea typeface="DejaVu Sans"/>
              </a:rPr>
              <a:t>Actividades mercantiles: Contabilidad ajustada al Código de Comercio y al Plan General de Contabilidad</a:t>
            </a:r>
            <a:endParaRPr/>
          </a:p>
        </p:txBody>
      </p:sp>
      <p:sp>
        <p:nvSpPr>
          <p:cNvPr id="103" name="CustomShape 2"/>
          <p:cNvSpPr/>
          <p:nvPr/>
        </p:nvSpPr>
        <p:spPr>
          <a:xfrm>
            <a:off x="144000" y="6480000"/>
            <a:ext cx="11735640" cy="377640"/>
          </a:xfrm>
          <a:prstGeom prst="rect">
            <a:avLst/>
          </a:prstGeom>
          <a:solidFill>
            <a:srgbClr val="00ccff"/>
          </a:solidFill>
          <a:ln w="216000">
            <a:solidFill>
              <a:srgbClr val="3465a4"/>
            </a:solidFill>
            <a:round/>
          </a:ln>
        </p:spPr>
        <p:style>
          <a:lnRef idx="0"/>
          <a:fillRef idx="0"/>
          <a:effectRef idx="0"/>
          <a:fontRef idx="minor"/>
        </p:style>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4" name="CustomShape 1"/>
          <p:cNvSpPr/>
          <p:nvPr/>
        </p:nvSpPr>
        <p:spPr>
          <a:xfrm>
            <a:off x="2304000" y="1080000"/>
            <a:ext cx="396360" cy="642960"/>
          </a:xfrm>
          <a:prstGeom prst="rect">
            <a:avLst/>
          </a:prstGeom>
          <a:noFill/>
          <a:ln w="216000">
            <a:noFill/>
          </a:ln>
        </p:spPr>
        <p:style>
          <a:lnRef idx="0"/>
          <a:fillRef idx="0"/>
          <a:effectRef idx="0"/>
          <a:fontRef idx="minor"/>
        </p:style>
      </p:sp>
      <p:sp>
        <p:nvSpPr>
          <p:cNvPr id="105" name="CustomShape 2"/>
          <p:cNvSpPr/>
          <p:nvPr/>
        </p:nvSpPr>
        <p:spPr>
          <a:xfrm>
            <a:off x="1368000" y="936000"/>
            <a:ext cx="2412720" cy="561960"/>
          </a:xfrm>
          <a:prstGeom prst="rect">
            <a:avLst/>
          </a:prstGeom>
          <a:noFill/>
          <a:ln w="216000">
            <a:noFill/>
          </a:ln>
        </p:spPr>
        <p:style>
          <a:lnRef idx="0"/>
          <a:fillRef idx="0"/>
          <a:effectRef idx="0"/>
          <a:fontRef idx="minor"/>
        </p:style>
        <p:txBody>
          <a:bodyPr lIns="198000" rIns="198000" tIns="153000" bIns="153000"/>
          <a:p>
            <a:r>
              <a:rPr lang="es-ES" strike="noStrike">
                <a:latin typeface="Arial"/>
              </a:rPr>
              <a:t>LIBROS A  LLEVAR</a:t>
            </a:r>
            <a:endParaRPr/>
          </a:p>
        </p:txBody>
      </p:sp>
      <p:sp>
        <p:nvSpPr>
          <p:cNvPr id="106" name="CustomShape 3"/>
          <p:cNvSpPr/>
          <p:nvPr/>
        </p:nvSpPr>
        <p:spPr>
          <a:xfrm>
            <a:off x="3936600" y="588240"/>
            <a:ext cx="4259880" cy="5681520"/>
          </a:xfrm>
          <a:prstGeom prst="rect">
            <a:avLst/>
          </a:prstGeom>
          <a:noFill/>
          <a:ln w="216000">
            <a:noFill/>
          </a:ln>
        </p:spPr>
        <p:style>
          <a:lnRef idx="0"/>
          <a:fillRef idx="0"/>
          <a:effectRef idx="0"/>
          <a:fontRef idx="minor"/>
        </p:style>
        <p:txBody>
          <a:bodyPr lIns="198000" rIns="198000" tIns="153000" bIns="153000"/>
          <a:p>
            <a:r>
              <a:rPr lang="es-ES" strike="noStrike">
                <a:latin typeface="Arial"/>
              </a:rPr>
              <a:t>Libro de Inventarios y Balances</a:t>
            </a:r>
            <a:endParaRPr/>
          </a:p>
          <a:p>
            <a:endParaRPr/>
          </a:p>
          <a:p>
            <a:r>
              <a:rPr lang="es-ES" strike="noStrike">
                <a:latin typeface="Arial"/>
              </a:rPr>
              <a:t>Libro Diario</a:t>
            </a:r>
            <a:endParaRPr/>
          </a:p>
          <a:p>
            <a:endParaRPr/>
          </a:p>
          <a:p>
            <a:r>
              <a:rPr lang="es-ES" strike="noStrike">
                <a:latin typeface="Arial"/>
              </a:rPr>
              <a:t>Libro Mayor</a:t>
            </a:r>
            <a:endParaRPr/>
          </a:p>
          <a:p>
            <a:endParaRPr/>
          </a:p>
          <a:p>
            <a:r>
              <a:rPr lang="es-ES" strike="noStrike">
                <a:latin typeface="Arial"/>
              </a:rPr>
              <a:t>Libro Caja</a:t>
            </a:r>
            <a:endParaRPr/>
          </a:p>
          <a:p>
            <a:endParaRPr/>
          </a:p>
          <a:p>
            <a:r>
              <a:rPr lang="es-ES" strike="noStrike">
                <a:latin typeface="Arial"/>
              </a:rPr>
              <a:t>Libro de Ingresos</a:t>
            </a:r>
            <a:endParaRPr/>
          </a:p>
          <a:p>
            <a:endParaRPr/>
          </a:p>
          <a:p>
            <a:r>
              <a:rPr lang="es-ES" strike="noStrike">
                <a:latin typeface="Arial"/>
              </a:rPr>
              <a:t>Registro de Ventas e Ingresos</a:t>
            </a:r>
            <a:endParaRPr/>
          </a:p>
          <a:p>
            <a:endParaRPr/>
          </a:p>
          <a:p>
            <a:r>
              <a:rPr lang="es-ES" strike="noStrike">
                <a:latin typeface="Arial"/>
              </a:rPr>
              <a:t>Registro de Compras</a:t>
            </a:r>
            <a:endParaRPr/>
          </a:p>
          <a:p>
            <a:endParaRPr/>
          </a:p>
          <a:p>
            <a:endParaRPr/>
          </a:p>
          <a:p>
            <a:endParaRPr/>
          </a:p>
        </p:txBody>
      </p:sp>
      <p:sp>
        <p:nvSpPr>
          <p:cNvPr id="107" name="CustomShape 4"/>
          <p:cNvSpPr/>
          <p:nvPr/>
        </p:nvSpPr>
        <p:spPr>
          <a:xfrm>
            <a:off x="1728000" y="5256000"/>
            <a:ext cx="7452360" cy="817920"/>
          </a:xfrm>
          <a:prstGeom prst="rect">
            <a:avLst/>
          </a:prstGeom>
          <a:noFill/>
          <a:ln w="216000">
            <a:noFill/>
          </a:ln>
        </p:spPr>
        <p:style>
          <a:lnRef idx="0"/>
          <a:fillRef idx="0"/>
          <a:effectRef idx="0"/>
          <a:fontRef idx="minor"/>
        </p:style>
        <p:txBody>
          <a:bodyPr lIns="198000" rIns="198000" tIns="153000" bIns="153000"/>
          <a:p>
            <a:r>
              <a:rPr lang="es-ES" strike="noStrike">
                <a:latin typeface="Arial"/>
              </a:rPr>
              <a:t>PRESENTACIÓN Y SELLADO ANUAL  EN REGISTRO MERCANTIL </a:t>
            </a:r>
            <a:endParaRPr/>
          </a:p>
          <a:p>
            <a:r>
              <a:rPr lang="es-ES" strike="noStrike">
                <a:latin typeface="Arial"/>
              </a:rPr>
              <a:t>DENTRO DE LOS CUATRO PRIMEROS MESES DEL AÑO</a:t>
            </a:r>
            <a:endParaRPr/>
          </a:p>
        </p:txBody>
      </p:sp>
      <p:sp>
        <p:nvSpPr>
          <p:cNvPr id="108" name="CustomShape 5"/>
          <p:cNvSpPr/>
          <p:nvPr/>
        </p:nvSpPr>
        <p:spPr>
          <a:xfrm>
            <a:off x="792000" y="360000"/>
            <a:ext cx="11231640" cy="360"/>
          </a:xfrm>
          <a:prstGeom prst="rect">
            <a:avLst/>
          </a:prstGeom>
          <a:solidFill>
            <a:srgbClr val="00ccff"/>
          </a:solidFill>
          <a:ln w="216000">
            <a:solidFill>
              <a:srgbClr val="3465a4"/>
            </a:solidFill>
            <a:round/>
          </a:ln>
        </p:spPr>
        <p:style>
          <a:lnRef idx="0"/>
          <a:fillRef idx="0"/>
          <a:effectRef idx="0"/>
          <a:fontRef idx="minor"/>
        </p:style>
      </p:sp>
      <p:sp>
        <p:nvSpPr>
          <p:cNvPr id="109" name="CustomShape 6"/>
          <p:cNvSpPr/>
          <p:nvPr/>
        </p:nvSpPr>
        <p:spPr>
          <a:xfrm>
            <a:off x="648000" y="6120000"/>
            <a:ext cx="11303640" cy="431640"/>
          </a:xfrm>
          <a:prstGeom prst="rect">
            <a:avLst/>
          </a:prstGeom>
          <a:solidFill>
            <a:srgbClr val="00ccff"/>
          </a:solidFill>
          <a:ln w="216000">
            <a:solidFill>
              <a:srgbClr val="3465a4"/>
            </a:solidFill>
            <a:round/>
          </a:ln>
        </p:spPr>
        <p:style>
          <a:lnRef idx="0"/>
          <a:fillRef idx="0"/>
          <a:effectRef idx="0"/>
          <a:fontRef idx="minor"/>
        </p:style>
      </p:sp>
      <p:sp>
        <p:nvSpPr>
          <p:cNvPr id="110" name="CustomShape 7"/>
          <p:cNvSpPr/>
          <p:nvPr/>
        </p:nvSpPr>
        <p:spPr>
          <a:xfrm>
            <a:off x="720000" y="0"/>
            <a:ext cx="11375640" cy="359640"/>
          </a:xfrm>
          <a:prstGeom prst="rect">
            <a:avLst/>
          </a:prstGeom>
          <a:solidFill>
            <a:srgbClr val="00ccff"/>
          </a:solidFill>
          <a:ln w="216000">
            <a:solidFill>
              <a:srgbClr val="3465a4"/>
            </a:solidFill>
            <a:round/>
          </a:ln>
        </p:spPr>
        <p:style>
          <a:lnRef idx="0"/>
          <a:fillRef idx="0"/>
          <a:effectRef idx="0"/>
          <a:fontRef idx="minor"/>
        </p:style>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77" name="" descr=""/>
          <p:cNvPicPr/>
          <p:nvPr/>
        </p:nvPicPr>
        <p:blipFill>
          <a:blip r:embed="rId1"/>
          <a:stretch/>
        </p:blipFill>
        <p:spPr>
          <a:xfrm>
            <a:off x="-190440" y="0"/>
            <a:ext cx="12381840" cy="7390800"/>
          </a:xfrm>
          <a:prstGeom prst="rect">
            <a:avLst/>
          </a:prstGeom>
          <a:ln>
            <a:noFill/>
          </a:ln>
        </p:spPr>
      </p:pic>
      <p:sp>
        <p:nvSpPr>
          <p:cNvPr id="78" name="CustomShape 1"/>
          <p:cNvSpPr/>
          <p:nvPr/>
        </p:nvSpPr>
        <p:spPr>
          <a:xfrm>
            <a:off x="504000" y="504000"/>
            <a:ext cx="11303640" cy="71640"/>
          </a:xfrm>
          <a:prstGeom prst="rect">
            <a:avLst/>
          </a:prstGeom>
          <a:solidFill>
            <a:srgbClr val="83caff"/>
          </a:solidFill>
          <a:ln w="216000">
            <a:solidFill>
              <a:srgbClr val="3465a4"/>
            </a:solidFill>
            <a:round/>
          </a:ln>
        </p:spPr>
        <p:style>
          <a:lnRef idx="0"/>
          <a:fillRef idx="0"/>
          <a:effectRef idx="0"/>
          <a:fontRef idx="minor"/>
        </p:style>
      </p:sp>
      <p:sp>
        <p:nvSpPr>
          <p:cNvPr id="79" name="CustomShape 2"/>
          <p:cNvSpPr/>
          <p:nvPr/>
        </p:nvSpPr>
        <p:spPr>
          <a:xfrm>
            <a:off x="576000" y="6480000"/>
            <a:ext cx="11231640" cy="71640"/>
          </a:xfrm>
          <a:prstGeom prst="rect">
            <a:avLst/>
          </a:prstGeom>
          <a:solidFill>
            <a:srgbClr val="00ccff"/>
          </a:solidFill>
          <a:ln w="216000">
            <a:solidFill>
              <a:srgbClr val="3465a4"/>
            </a:solidFill>
            <a:round/>
          </a:ln>
        </p:spPr>
        <p:style>
          <a:lnRef idx="0"/>
          <a:fillRef idx="0"/>
          <a:effectRef idx="0"/>
          <a:fontRef idx="minor"/>
        </p:style>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0" name="CustomShape 1"/>
          <p:cNvSpPr/>
          <p:nvPr/>
        </p:nvSpPr>
        <p:spPr>
          <a:xfrm>
            <a:off x="1164960" y="1733400"/>
            <a:ext cx="9957240" cy="3167640"/>
          </a:xfrm>
          <a:prstGeom prst="rect">
            <a:avLst/>
          </a:prstGeom>
          <a:noFill/>
          <a:ln>
            <a:noFill/>
          </a:ln>
        </p:spPr>
        <p:style>
          <a:lnRef idx="0"/>
          <a:fillRef idx="0"/>
          <a:effectRef idx="0"/>
          <a:fontRef idx="minor"/>
        </p:style>
        <p:txBody>
          <a:bodyPr lIns="90000" rIns="90000" tIns="45000" bIns="45000"/>
          <a:p>
            <a:pPr algn="just">
              <a:lnSpc>
                <a:spcPct val="107000"/>
              </a:lnSpc>
            </a:pPr>
            <a:r>
              <a:rPr lang="es-ES" sz="4800" strike="noStrike">
                <a:solidFill>
                  <a:srgbClr val="000000"/>
                </a:solidFill>
                <a:latin typeface="Calibri"/>
                <a:ea typeface="Calibri"/>
              </a:rPr>
              <a:t>FACTURACION EXPENDEDORES EN RÉGIMEN GENERAL DE IVA Y EN RÉGIMEN ESPECIAL DE RECARGO DE EQUIVALENCIA</a:t>
            </a:r>
            <a:endParaRPr/>
          </a:p>
        </p:txBody>
      </p:sp>
      <p:sp>
        <p:nvSpPr>
          <p:cNvPr id="81" name="CustomShape 2"/>
          <p:cNvSpPr/>
          <p:nvPr/>
        </p:nvSpPr>
        <p:spPr>
          <a:xfrm>
            <a:off x="936000" y="5904000"/>
            <a:ext cx="10799640" cy="503640"/>
          </a:xfrm>
          <a:prstGeom prst="rect">
            <a:avLst/>
          </a:prstGeom>
          <a:solidFill>
            <a:srgbClr val="00ccff"/>
          </a:solidFill>
          <a:ln w="216000">
            <a:solidFill>
              <a:srgbClr val="3465a4"/>
            </a:solidFill>
            <a:round/>
          </a:ln>
        </p:spPr>
        <p:style>
          <a:lnRef idx="0"/>
          <a:fillRef idx="0"/>
          <a:effectRef idx="0"/>
          <a:fontRef idx="minor"/>
        </p:style>
      </p:sp>
      <p:sp>
        <p:nvSpPr>
          <p:cNvPr id="82" name="CustomShape 3"/>
          <p:cNvSpPr/>
          <p:nvPr/>
        </p:nvSpPr>
        <p:spPr>
          <a:xfrm>
            <a:off x="1152000" y="720000"/>
            <a:ext cx="10295640" cy="647640"/>
          </a:xfrm>
          <a:prstGeom prst="rect">
            <a:avLst/>
          </a:prstGeom>
          <a:solidFill>
            <a:srgbClr val="00ccff"/>
          </a:solidFill>
          <a:ln w="216000">
            <a:solidFill>
              <a:srgbClr val="3465a4"/>
            </a:solidFill>
            <a:round/>
          </a:ln>
        </p:spPr>
        <p:style>
          <a:lnRef idx="0"/>
          <a:fillRef idx="0"/>
          <a:effectRef idx="0"/>
          <a:fontRef idx="minor"/>
        </p:style>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3" name="CustomShape 1"/>
          <p:cNvSpPr/>
          <p:nvPr/>
        </p:nvSpPr>
        <p:spPr>
          <a:xfrm>
            <a:off x="1131480" y="1472040"/>
            <a:ext cx="8913240" cy="3533040"/>
          </a:xfrm>
          <a:prstGeom prst="rect">
            <a:avLst/>
          </a:prstGeom>
          <a:noFill/>
          <a:ln>
            <a:noFill/>
          </a:ln>
        </p:spPr>
        <p:style>
          <a:lnRef idx="0"/>
          <a:fillRef idx="0"/>
          <a:effectRef idx="0"/>
          <a:fontRef idx="minor"/>
        </p:style>
        <p:txBody>
          <a:bodyPr lIns="90000" rIns="90000" tIns="45000" bIns="45000"/>
          <a:p>
            <a:pPr algn="just">
              <a:lnSpc>
                <a:spcPct val="107000"/>
              </a:lnSpc>
            </a:pPr>
            <a:r>
              <a:rPr lang="es-ES" sz="2000" strike="noStrike" u="sng">
                <a:solidFill>
                  <a:srgbClr val="000000"/>
                </a:solidFill>
                <a:latin typeface="Calibri"/>
                <a:ea typeface="Calibri"/>
              </a:rPr>
              <a:t>REGIMEN ESPECIAL DEL RECARGO DE EQUIVALENCIA</a:t>
            </a:r>
            <a:endParaRPr/>
          </a:p>
          <a:p>
            <a:pPr algn="just">
              <a:lnSpc>
                <a:spcPct val="107000"/>
              </a:lnSpc>
            </a:pPr>
            <a:r>
              <a:rPr lang="es-ES" sz="2000" strike="noStrike">
                <a:solidFill>
                  <a:srgbClr val="000000"/>
                </a:solidFill>
                <a:latin typeface="Calibri"/>
                <a:ea typeface="Calibri"/>
              </a:rPr>
              <a:t> </a:t>
            </a:r>
            <a:r>
              <a:rPr lang="es-ES" sz="2000" strike="noStrike">
                <a:solidFill>
                  <a:srgbClr val="000000"/>
                </a:solidFill>
                <a:latin typeface="Calibri"/>
                <a:ea typeface="Calibri"/>
              </a:rPr>
              <a:t>Los estancos que apliquen el régimen especial del recargo de equivalencia por su actividad de comercio al por menor de tabaco, según lo dispuesto en el apartado tres del artículo 154 de la Ley 37/1992, no pueden repercutir cantidad alguna en concepto de recargo de equivalencia con ocasión de las ventas de tabaco que efectúen, cualquiera que sea la condición del destinatario de dichas ventas; aunque si repercutirán a sus clientes la cuota resultante de aplicar el tipo tributario del Impuesto sobre el Valor Añadido a la base imponible correspondiente a las ventas de tabaco. </a:t>
            </a:r>
            <a:endParaRPr/>
          </a:p>
          <a:p>
            <a:pPr algn="just">
              <a:lnSpc>
                <a:spcPct val="107000"/>
              </a:lnSpc>
            </a:pPr>
            <a:r>
              <a:rPr lang="es-ES" sz="2000" strike="noStrike">
                <a:solidFill>
                  <a:srgbClr val="000000"/>
                </a:solidFill>
                <a:latin typeface="Calibri"/>
                <a:ea typeface="Calibri"/>
              </a:rPr>
              <a:t> </a:t>
            </a:r>
            <a:endParaRPr/>
          </a:p>
        </p:txBody>
      </p:sp>
      <p:sp>
        <p:nvSpPr>
          <p:cNvPr id="84" name="CustomShape 2"/>
          <p:cNvSpPr/>
          <p:nvPr/>
        </p:nvSpPr>
        <p:spPr>
          <a:xfrm>
            <a:off x="1080000" y="5616000"/>
            <a:ext cx="10151640" cy="647640"/>
          </a:xfrm>
          <a:prstGeom prst="rect">
            <a:avLst/>
          </a:prstGeom>
          <a:solidFill>
            <a:srgbClr val="00ccff"/>
          </a:solidFill>
          <a:ln w="216000">
            <a:solidFill>
              <a:srgbClr val="3465a4"/>
            </a:solidFill>
            <a:round/>
          </a:ln>
        </p:spPr>
        <p:style>
          <a:lnRef idx="0"/>
          <a:fillRef idx="0"/>
          <a:effectRef idx="0"/>
          <a:fontRef idx="minor"/>
        </p:style>
      </p:sp>
      <p:sp>
        <p:nvSpPr>
          <p:cNvPr id="85" name="CustomShape 3"/>
          <p:cNvSpPr/>
          <p:nvPr/>
        </p:nvSpPr>
        <p:spPr>
          <a:xfrm>
            <a:off x="936000" y="576000"/>
            <a:ext cx="10151640" cy="431640"/>
          </a:xfrm>
          <a:prstGeom prst="rect">
            <a:avLst/>
          </a:prstGeom>
          <a:solidFill>
            <a:srgbClr val="00ccff"/>
          </a:solidFill>
          <a:ln w="216000">
            <a:solidFill>
              <a:srgbClr val="3465a4"/>
            </a:solidFill>
            <a:round/>
          </a:ln>
        </p:spPr>
        <p:style>
          <a:lnRef idx="0"/>
          <a:fillRef idx="0"/>
          <a:effectRef idx="0"/>
          <a:fontRef idx="minor"/>
        </p:style>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6" name="CustomShape 1"/>
          <p:cNvSpPr/>
          <p:nvPr/>
        </p:nvSpPr>
        <p:spPr>
          <a:xfrm>
            <a:off x="1753560" y="1277640"/>
            <a:ext cx="9280800" cy="4460040"/>
          </a:xfrm>
          <a:prstGeom prst="rect">
            <a:avLst/>
          </a:prstGeom>
          <a:noFill/>
          <a:ln>
            <a:noFill/>
          </a:ln>
        </p:spPr>
        <p:style>
          <a:lnRef idx="0"/>
          <a:fillRef idx="0"/>
          <a:effectRef idx="0"/>
          <a:fontRef idx="minor"/>
        </p:style>
        <p:txBody>
          <a:bodyPr lIns="90000" rIns="90000" tIns="45000" bIns="45000"/>
          <a:p>
            <a:pPr algn="just">
              <a:lnSpc>
                <a:spcPct val="107000"/>
              </a:lnSpc>
            </a:pPr>
            <a:r>
              <a:rPr lang="es-ES" sz="2000" strike="noStrike" u="sng">
                <a:solidFill>
                  <a:srgbClr val="000000"/>
                </a:solidFill>
                <a:latin typeface="Calibri"/>
                <a:ea typeface="Calibri"/>
              </a:rPr>
              <a:t>REGIMEN GENERAL DE IVA</a:t>
            </a:r>
            <a:endParaRPr/>
          </a:p>
          <a:p>
            <a:pPr>
              <a:lnSpc>
                <a:spcPct val="100000"/>
              </a:lnSpc>
            </a:pPr>
            <a:r>
              <a:rPr lang="es-ES" sz="2000" strike="noStrike">
                <a:solidFill>
                  <a:srgbClr val="000000"/>
                </a:solidFill>
                <a:latin typeface="Calibri"/>
                <a:ea typeface="Calibri"/>
              </a:rPr>
              <a:t>Los estancos que apliquen el régimen general del Impuesto sobre el Valor Añadido por su actividad de comercio al por menor de tabaco, cuando vendan tabaco a establecimientos autorizados a la venta con recargo acogidos al régimen especial del recargo de equivalencia por su comercialización, deberán repercutir tanto el Impuesto sobre el Valor Añadido como el recargo de equivalencia correspondiente sobre dichos establecimientos</a:t>
            </a:r>
            <a:endParaRPr/>
          </a:p>
          <a:p>
            <a:pPr>
              <a:lnSpc>
                <a:spcPct val="100000"/>
              </a:lnSpc>
            </a:pPr>
            <a:endParaRPr/>
          </a:p>
          <a:p>
            <a:pPr>
              <a:lnSpc>
                <a:spcPct val="100000"/>
              </a:lnSpc>
            </a:pPr>
            <a:r>
              <a:rPr i="1" lang="es-ES" sz="2000" strike="noStrike">
                <a:solidFill>
                  <a:srgbClr val="000000"/>
                </a:solidFill>
                <a:latin typeface="Calibri"/>
                <a:ea typeface="Calibri"/>
              </a:rPr>
              <a:t>Artículo 162 Ley 37/1992</a:t>
            </a:r>
            <a:r>
              <a:rPr lang="es-ES" sz="2000" strike="noStrike">
                <a:solidFill>
                  <a:srgbClr val="000000"/>
                </a:solidFill>
                <a:latin typeface="Calibri"/>
                <a:ea typeface="Calibri"/>
              </a:rPr>
              <a:t> </a:t>
            </a:r>
            <a:r>
              <a:rPr i="1" lang="es-ES" sz="2000" strike="noStrike">
                <a:solidFill>
                  <a:srgbClr val="000000"/>
                </a:solidFill>
                <a:latin typeface="Calibri"/>
                <a:ea typeface="Calibri"/>
              </a:rPr>
              <a:t>Liquidación e ingreso del recargo de equivalencia</a:t>
            </a:r>
            <a:endParaRPr/>
          </a:p>
          <a:p>
            <a:pPr>
              <a:lnSpc>
                <a:spcPct val="100000"/>
              </a:lnSpc>
            </a:pPr>
            <a:endParaRPr/>
          </a:p>
          <a:p>
            <a:pPr>
              <a:lnSpc>
                <a:spcPct val="100000"/>
              </a:lnSpc>
            </a:pPr>
            <a:r>
              <a:rPr lang="es-ES" sz="2000" strike="noStrike">
                <a:solidFill>
                  <a:srgbClr val="000000"/>
                </a:solidFill>
                <a:latin typeface="Calibri"/>
                <a:ea typeface="Calibri"/>
              </a:rPr>
              <a:t>La liquidación y el ingreso del recargo de equivalencia se efectuarán conjuntamente con el Impuesto sobre el Valor Añadido y ajustándose a la mismas normas establecidas para la exacción de dicho impuesto</a:t>
            </a:r>
            <a:endParaRPr/>
          </a:p>
          <a:p>
            <a:pPr>
              <a:lnSpc>
                <a:spcPct val="100000"/>
              </a:lnSpc>
            </a:pPr>
            <a:endParaRPr/>
          </a:p>
        </p:txBody>
      </p:sp>
      <p:sp>
        <p:nvSpPr>
          <p:cNvPr id="87" name="CustomShape 2"/>
          <p:cNvSpPr/>
          <p:nvPr/>
        </p:nvSpPr>
        <p:spPr>
          <a:xfrm>
            <a:off x="1296000" y="576000"/>
            <a:ext cx="10295640" cy="575640"/>
          </a:xfrm>
          <a:prstGeom prst="rect">
            <a:avLst/>
          </a:prstGeom>
          <a:solidFill>
            <a:srgbClr val="00ccff"/>
          </a:solidFill>
          <a:ln w="216000">
            <a:solidFill>
              <a:srgbClr val="3465a4"/>
            </a:solidFill>
            <a:round/>
          </a:ln>
        </p:spPr>
        <p:style>
          <a:lnRef idx="0"/>
          <a:fillRef idx="0"/>
          <a:effectRef idx="0"/>
          <a:fontRef idx="minor"/>
        </p:style>
      </p:sp>
      <p:sp>
        <p:nvSpPr>
          <p:cNvPr id="88" name="CustomShape 3"/>
          <p:cNvSpPr/>
          <p:nvPr/>
        </p:nvSpPr>
        <p:spPr>
          <a:xfrm>
            <a:off x="1224000" y="5760000"/>
            <a:ext cx="10151640" cy="575640"/>
          </a:xfrm>
          <a:prstGeom prst="rect">
            <a:avLst/>
          </a:prstGeom>
          <a:solidFill>
            <a:srgbClr val="00ccff"/>
          </a:solidFill>
          <a:ln w="216000">
            <a:solidFill>
              <a:srgbClr val="3465a4"/>
            </a:solidFill>
            <a:round/>
          </a:ln>
        </p:spPr>
        <p:style>
          <a:lnRef idx="0"/>
          <a:fillRef idx="0"/>
          <a:effectRef idx="0"/>
          <a:fontRef idx="minor"/>
        </p:style>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9" name="CustomShape 1"/>
          <p:cNvSpPr/>
          <p:nvPr/>
        </p:nvSpPr>
        <p:spPr>
          <a:xfrm>
            <a:off x="4608000" y="1944000"/>
            <a:ext cx="5687640" cy="791640"/>
          </a:xfrm>
          <a:prstGeom prst="rect">
            <a:avLst/>
          </a:prstGeom>
          <a:noFill/>
          <a:ln w="216000">
            <a:noFill/>
          </a:ln>
        </p:spPr>
        <p:style>
          <a:lnRef idx="0"/>
          <a:fillRef idx="0"/>
          <a:effectRef idx="0"/>
          <a:fontRef idx="minor"/>
        </p:style>
        <p:txBody>
          <a:bodyPr lIns="198000" rIns="198000" tIns="153000" bIns="153000"/>
          <a:p>
            <a:r>
              <a:rPr lang="es-ES" strike="noStrike">
                <a:latin typeface="Arial"/>
              </a:rPr>
              <a:t>      </a:t>
            </a:r>
            <a:r>
              <a:rPr lang="es-ES" strike="noStrike">
                <a:latin typeface="Arial"/>
              </a:rPr>
              <a:t>PROCEDIMIENTO</a:t>
            </a:r>
            <a:endParaRPr/>
          </a:p>
        </p:txBody>
      </p:sp>
      <p:sp>
        <p:nvSpPr>
          <p:cNvPr id="90" name="CustomShape 2"/>
          <p:cNvSpPr/>
          <p:nvPr/>
        </p:nvSpPr>
        <p:spPr>
          <a:xfrm>
            <a:off x="1944000" y="3312000"/>
            <a:ext cx="8731080" cy="2159640"/>
          </a:xfrm>
          <a:prstGeom prst="rect">
            <a:avLst/>
          </a:prstGeom>
          <a:noFill/>
          <a:ln w="216000">
            <a:noFill/>
          </a:ln>
        </p:spPr>
        <p:style>
          <a:lnRef idx="0"/>
          <a:fillRef idx="0"/>
          <a:effectRef idx="0"/>
          <a:fontRef idx="minor"/>
        </p:style>
        <p:txBody>
          <a:bodyPr lIns="198000" rIns="198000" tIns="153000" bIns="153000"/>
          <a:p>
            <a:r>
              <a:rPr lang="es-ES" strike="noStrike">
                <a:latin typeface="Arial"/>
              </a:rPr>
              <a:t>-PRESENTACIÓN  DEL  MODELO 037   - Del 1  al 31 de enero</a:t>
            </a:r>
            <a:endParaRPr/>
          </a:p>
          <a:p>
            <a:endParaRPr/>
          </a:p>
          <a:p>
            <a:r>
              <a:rPr lang="es-ES" strike="noStrike">
                <a:latin typeface="Arial"/>
              </a:rPr>
              <a:t>-PRESENTACIÓN DE INVENTARIO  A 31 DICIEMBRE.-- Plazo: del 1 al 15 enero.</a:t>
            </a:r>
            <a:endParaRPr/>
          </a:p>
          <a:p>
            <a:endParaRPr/>
          </a:p>
          <a:p>
            <a:r>
              <a:rPr lang="es-ES" strike="noStrike">
                <a:latin typeface="Arial"/>
              </a:rPr>
              <a:t>-COMUNICACIÓN DEL CAMBIO DE REGIMEN A LOS PROVEEDORES </a:t>
            </a:r>
            <a:endParaRPr/>
          </a:p>
        </p:txBody>
      </p:sp>
      <p:sp>
        <p:nvSpPr>
          <p:cNvPr id="91" name="CustomShape 3"/>
          <p:cNvSpPr/>
          <p:nvPr/>
        </p:nvSpPr>
        <p:spPr>
          <a:xfrm>
            <a:off x="360000" y="360000"/>
            <a:ext cx="11303640" cy="575640"/>
          </a:xfrm>
          <a:prstGeom prst="rect">
            <a:avLst/>
          </a:prstGeom>
          <a:solidFill>
            <a:srgbClr val="00ccff"/>
          </a:solidFill>
          <a:ln w="216000">
            <a:solidFill>
              <a:srgbClr val="3465a4"/>
            </a:solidFill>
            <a:round/>
          </a:ln>
        </p:spPr>
        <p:style>
          <a:lnRef idx="0"/>
          <a:fillRef idx="0"/>
          <a:effectRef idx="0"/>
          <a:fontRef idx="minor"/>
        </p:style>
      </p:sp>
      <p:sp>
        <p:nvSpPr>
          <p:cNvPr id="92" name="CustomShape 4"/>
          <p:cNvSpPr/>
          <p:nvPr/>
        </p:nvSpPr>
        <p:spPr>
          <a:xfrm>
            <a:off x="576000" y="6120000"/>
            <a:ext cx="11159640" cy="503640"/>
          </a:xfrm>
          <a:prstGeom prst="rect">
            <a:avLst/>
          </a:prstGeom>
          <a:solidFill>
            <a:srgbClr val="00ccff"/>
          </a:solidFill>
          <a:ln w="216000">
            <a:solidFill>
              <a:srgbClr val="3465a4"/>
            </a:solidFill>
            <a:round/>
          </a:ln>
        </p:spPr>
        <p:style>
          <a:lnRef idx="0"/>
          <a:fillRef idx="0"/>
          <a:effectRef idx="0"/>
          <a:fontRef idx="minor"/>
        </p:style>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3" name="CustomShape 1"/>
          <p:cNvSpPr/>
          <p:nvPr/>
        </p:nvSpPr>
        <p:spPr>
          <a:xfrm>
            <a:off x="1360440" y="1503000"/>
            <a:ext cx="8285040" cy="1918440"/>
          </a:xfrm>
          <a:prstGeom prst="rect">
            <a:avLst/>
          </a:prstGeom>
          <a:noFill/>
          <a:ln>
            <a:noFill/>
          </a:ln>
        </p:spPr>
        <p:style>
          <a:lnRef idx="0"/>
          <a:fillRef idx="0"/>
          <a:effectRef idx="0"/>
          <a:fontRef idx="minor"/>
        </p:style>
        <p:txBody>
          <a:bodyPr wrap="none" lIns="90000" rIns="90000" tIns="45000" bIns="45000"/>
          <a:p>
            <a:pPr>
              <a:lnSpc>
                <a:spcPct val="100000"/>
              </a:lnSpc>
            </a:pPr>
            <a:r>
              <a:rPr lang="es-ES" sz="6000" strike="noStrike">
                <a:solidFill>
                  <a:srgbClr val="000000"/>
                </a:solidFill>
                <a:latin typeface="Calibri"/>
                <a:ea typeface="DejaVu Sans"/>
              </a:rPr>
              <a:t>       </a:t>
            </a:r>
            <a:r>
              <a:rPr lang="es-ES" sz="6000" strike="noStrike">
                <a:solidFill>
                  <a:srgbClr val="000000"/>
                </a:solidFill>
                <a:latin typeface="Calibri"/>
                <a:ea typeface="DejaVu Sans"/>
              </a:rPr>
              <a:t>ESTIMACIÓN DIRECTA </a:t>
            </a:r>
            <a:endParaRPr/>
          </a:p>
          <a:p>
            <a:pPr>
              <a:lnSpc>
                <a:spcPct val="100000"/>
              </a:lnSpc>
            </a:pPr>
            <a:r>
              <a:rPr lang="es-ES" sz="6000" strike="noStrike">
                <a:solidFill>
                  <a:srgbClr val="000000"/>
                </a:solidFill>
                <a:latin typeface="Calibri"/>
                <a:ea typeface="DejaVu Sans"/>
              </a:rPr>
              <a:t>             </a:t>
            </a:r>
            <a:r>
              <a:rPr lang="es-ES" sz="6000" strike="noStrike">
                <a:solidFill>
                  <a:srgbClr val="000000"/>
                </a:solidFill>
                <a:latin typeface="Calibri"/>
                <a:ea typeface="DejaVu Sans"/>
              </a:rPr>
              <a:t>SIMPLIFICADA  </a:t>
            </a:r>
            <a:endParaRPr/>
          </a:p>
        </p:txBody>
      </p:sp>
      <p:sp>
        <p:nvSpPr>
          <p:cNvPr id="94" name="CustomShape 2"/>
          <p:cNvSpPr/>
          <p:nvPr/>
        </p:nvSpPr>
        <p:spPr>
          <a:xfrm>
            <a:off x="792000" y="4824000"/>
            <a:ext cx="10871640" cy="1583640"/>
          </a:xfrm>
          <a:prstGeom prst="rect">
            <a:avLst/>
          </a:prstGeom>
          <a:solidFill>
            <a:srgbClr val="00ccff"/>
          </a:solidFill>
          <a:ln w="216000">
            <a:solidFill>
              <a:srgbClr val="3465a4"/>
            </a:solidFill>
            <a:round/>
          </a:ln>
        </p:spPr>
        <p:style>
          <a:lnRef idx="0"/>
          <a:fillRef idx="0"/>
          <a:effectRef idx="0"/>
          <a:fontRef idx="minor"/>
        </p:style>
      </p:sp>
      <p:sp>
        <p:nvSpPr>
          <p:cNvPr id="95" name="CustomShape 3"/>
          <p:cNvSpPr/>
          <p:nvPr/>
        </p:nvSpPr>
        <p:spPr>
          <a:xfrm>
            <a:off x="648000" y="360000"/>
            <a:ext cx="11303640" cy="791640"/>
          </a:xfrm>
          <a:prstGeom prst="rect">
            <a:avLst/>
          </a:prstGeom>
          <a:solidFill>
            <a:srgbClr val="00ccff"/>
          </a:solidFill>
          <a:ln w="216000">
            <a:solidFill>
              <a:srgbClr val="3465a4"/>
            </a:solidFill>
            <a:round/>
          </a:ln>
        </p:spPr>
        <p:style>
          <a:lnRef idx="0"/>
          <a:fillRef idx="0"/>
          <a:effectRef idx="0"/>
          <a:fontRef idx="minor"/>
        </p:style>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6" name="CustomShape 1"/>
          <p:cNvSpPr/>
          <p:nvPr/>
        </p:nvSpPr>
        <p:spPr>
          <a:xfrm>
            <a:off x="0" y="0"/>
            <a:ext cx="12191040" cy="8319240"/>
          </a:xfrm>
          <a:prstGeom prst="rect">
            <a:avLst/>
          </a:prstGeom>
          <a:noFill/>
          <a:ln>
            <a:noFill/>
          </a:ln>
        </p:spPr>
        <p:style>
          <a:lnRef idx="0"/>
          <a:fillRef idx="0"/>
          <a:effectRef idx="0"/>
          <a:fontRef idx="minor"/>
        </p:style>
        <p:txBody>
          <a:bodyPr lIns="90000" rIns="90000" tIns="45000" bIns="45000"/>
          <a:p>
            <a:pPr>
              <a:lnSpc>
                <a:spcPct val="100000"/>
              </a:lnSpc>
            </a:pPr>
            <a:r>
              <a:rPr lang="es-ES" strike="noStrike">
                <a:solidFill>
                  <a:srgbClr val="000000"/>
                </a:solidFill>
                <a:latin typeface="Calibri"/>
                <a:ea typeface="DejaVu Sans"/>
              </a:rPr>
              <a:t>El método de estimación directa simplificada  es de aplicación a los empresarios y profesionales cuando concurran </a:t>
            </a:r>
            <a:endParaRPr/>
          </a:p>
          <a:p>
            <a:pPr>
              <a:lnSpc>
                <a:spcPct val="100000"/>
              </a:lnSpc>
            </a:pPr>
            <a:r>
              <a:rPr lang="es-ES" strike="noStrike">
                <a:solidFill>
                  <a:srgbClr val="000000"/>
                </a:solidFill>
                <a:latin typeface="Calibri"/>
                <a:ea typeface="DejaVu Sans"/>
              </a:rPr>
              <a:t>las siguientes circunstancias:</a:t>
            </a:r>
            <a:endParaRPr/>
          </a:p>
          <a:p>
            <a:pPr>
              <a:lnSpc>
                <a:spcPct val="100000"/>
              </a:lnSpc>
            </a:pPr>
            <a:endParaRPr/>
          </a:p>
          <a:p>
            <a:pPr>
              <a:lnSpc>
                <a:spcPct val="100000"/>
              </a:lnSpc>
              <a:buFont typeface="Arial"/>
              <a:buChar char="•"/>
            </a:pPr>
            <a:r>
              <a:rPr lang="es-ES" strike="noStrike">
                <a:solidFill>
                  <a:srgbClr val="000000"/>
                </a:solidFill>
                <a:latin typeface="Calibri"/>
                <a:ea typeface="DejaVu Sans"/>
              </a:rPr>
              <a:t>Que sus actividades no estén acogidas al régimen de estimación objetiva</a:t>
            </a:r>
            <a:endParaRPr/>
          </a:p>
          <a:p>
            <a:pPr>
              <a:lnSpc>
                <a:spcPct val="100000"/>
              </a:lnSpc>
              <a:buFont typeface="Arial"/>
              <a:buChar char="•"/>
            </a:pPr>
            <a:r>
              <a:rPr lang="es-ES" strike="noStrike">
                <a:solidFill>
                  <a:srgbClr val="000000"/>
                </a:solidFill>
                <a:latin typeface="Calibri"/>
                <a:ea typeface="DejaVu Sans"/>
              </a:rPr>
              <a:t>Que , en el año anterior , el importe neto de la cifra de negocios para el conjunto de actividades desarrolladas por el contribuyente no supere los 600.000 euros </a:t>
            </a:r>
            <a:endParaRPr/>
          </a:p>
          <a:p>
            <a:pPr>
              <a:lnSpc>
                <a:spcPct val="100000"/>
              </a:lnSpc>
              <a:buFont typeface="Arial"/>
              <a:buChar char="•"/>
            </a:pPr>
            <a:r>
              <a:rPr lang="es-ES" strike="noStrike">
                <a:solidFill>
                  <a:srgbClr val="000000"/>
                </a:solidFill>
                <a:latin typeface="Calibri"/>
                <a:ea typeface="DejaVu Sans"/>
              </a:rPr>
              <a:t>Que no se haya renunciado a su aplicación</a:t>
            </a:r>
            <a:endParaRPr/>
          </a:p>
          <a:p>
            <a:pPr>
              <a:lnSpc>
                <a:spcPct val="100000"/>
              </a:lnSpc>
              <a:buFont typeface="Arial"/>
              <a:buChar char="•"/>
            </a:pPr>
            <a:r>
              <a:rPr lang="es-ES" strike="noStrike">
                <a:solidFill>
                  <a:srgbClr val="000000"/>
                </a:solidFill>
                <a:latin typeface="Calibri"/>
                <a:ea typeface="DejaVu Sans"/>
              </a:rPr>
              <a:t>Que ninguna actividad que ejerza el contribuyente se encuentre en la modalidad normal del régimen de estimación </a:t>
            </a:r>
            <a:endParaRPr/>
          </a:p>
          <a:p>
            <a:pPr>
              <a:lnSpc>
                <a:spcPct val="100000"/>
              </a:lnSpc>
            </a:pPr>
            <a:r>
              <a:rPr lang="es-ES" strike="noStrike">
                <a:solidFill>
                  <a:srgbClr val="000000"/>
                </a:solidFill>
                <a:latin typeface="Calibri"/>
                <a:ea typeface="DejaVu Sans"/>
              </a:rPr>
              <a:t>      </a:t>
            </a:r>
            <a:r>
              <a:rPr lang="es-ES" strike="noStrike">
                <a:solidFill>
                  <a:srgbClr val="000000"/>
                </a:solidFill>
                <a:latin typeface="Calibri"/>
                <a:ea typeface="DejaVu Sans"/>
              </a:rPr>
              <a:t>directa.</a:t>
            </a:r>
            <a:endParaRPr/>
          </a:p>
          <a:p>
            <a:pPr>
              <a:lnSpc>
                <a:spcPct val="100000"/>
              </a:lnSpc>
            </a:pPr>
            <a:endParaRPr/>
          </a:p>
          <a:p>
            <a:pPr>
              <a:lnSpc>
                <a:spcPct val="100000"/>
              </a:lnSpc>
            </a:pPr>
            <a:r>
              <a:rPr lang="es-ES" strike="noStrike">
                <a:solidFill>
                  <a:srgbClr val="000000"/>
                </a:solidFill>
                <a:latin typeface="Calibri"/>
                <a:ea typeface="DejaVu Sans"/>
              </a:rPr>
              <a:t>CÁLCULO DEL RENDIMIENTO NETO</a:t>
            </a:r>
            <a:endParaRPr/>
          </a:p>
          <a:p>
            <a:pPr>
              <a:lnSpc>
                <a:spcPct val="100000"/>
              </a:lnSpc>
            </a:pPr>
            <a:endParaRPr/>
          </a:p>
          <a:p>
            <a:pPr>
              <a:lnSpc>
                <a:spcPct val="100000"/>
              </a:lnSpc>
            </a:pPr>
            <a:r>
              <a:rPr lang="es-ES" strike="noStrike">
                <a:solidFill>
                  <a:srgbClr val="000000"/>
                </a:solidFill>
                <a:latin typeface="Calibri"/>
                <a:ea typeface="DejaVu Sans"/>
              </a:rPr>
              <a:t>El rendimiento neto se calculará conforme las normas del impuesto sobre Sociedades  ( ingresos menos gastos) con las siguientes particularidades :</a:t>
            </a:r>
            <a:endParaRPr/>
          </a:p>
          <a:p>
            <a:pPr>
              <a:lnSpc>
                <a:spcPct val="100000"/>
              </a:lnSpc>
            </a:pPr>
            <a:endParaRPr/>
          </a:p>
          <a:p>
            <a:pPr>
              <a:lnSpc>
                <a:spcPct val="100000"/>
              </a:lnSpc>
              <a:buFont typeface="Arial"/>
              <a:buChar char="•"/>
            </a:pPr>
            <a:r>
              <a:rPr lang="es-ES" strike="noStrike">
                <a:solidFill>
                  <a:srgbClr val="000000"/>
                </a:solidFill>
                <a:latin typeface="Calibri"/>
                <a:ea typeface="DejaVu Sans"/>
              </a:rPr>
              <a:t>Las amortizaciones del inmovilizado material se practican de forma lineal, en función de la tabla de amortización simplificada.</a:t>
            </a:r>
            <a:endParaRPr/>
          </a:p>
          <a:p>
            <a:pPr>
              <a:lnSpc>
                <a:spcPct val="100000"/>
              </a:lnSpc>
              <a:buFont typeface="Arial"/>
              <a:buChar char="•"/>
            </a:pPr>
            <a:r>
              <a:rPr lang="es-ES" strike="noStrike">
                <a:solidFill>
                  <a:srgbClr val="000000"/>
                </a:solidFill>
                <a:latin typeface="Calibri"/>
                <a:ea typeface="DejaVu Sans"/>
              </a:rPr>
              <a:t>Las provisiones deducibles y gastos de difícil justificación se cuantifican exclusivamente aplicando un 5 por 100 del rendimiento neto positivo, excluido este concepto.</a:t>
            </a:r>
            <a:endParaRPr/>
          </a:p>
          <a:p>
            <a:pPr>
              <a:lnSpc>
                <a:spcPct val="100000"/>
              </a:lnSpc>
              <a:buFont typeface="Arial"/>
              <a:buChar char="•"/>
            </a:pPr>
            <a:r>
              <a:rPr lang="es-ES" strike="noStrike">
                <a:solidFill>
                  <a:srgbClr val="000000"/>
                </a:solidFill>
                <a:latin typeface="Calibri"/>
                <a:ea typeface="DejaVu Sans"/>
              </a:rPr>
              <a:t>El rendimiento será reducido en caso de irregularidad y si se cumplen los requisitos previstos será minorado por la reducción prevista en el ejercicio de determinadas actividades económicas.</a:t>
            </a:r>
            <a:endParaRPr/>
          </a:p>
          <a:p>
            <a:pPr>
              <a:lnSpc>
                <a:spcPct val="100000"/>
              </a:lnSpc>
            </a:pPr>
            <a:endParaRPr/>
          </a:p>
          <a:p>
            <a:pPr>
              <a:lnSpc>
                <a:spcPct val="100000"/>
              </a:lnSpc>
            </a:pPr>
            <a:r>
              <a:rPr lang="es-ES" strike="noStrike">
                <a:solidFill>
                  <a:srgbClr val="000000"/>
                </a:solidFill>
                <a:latin typeface="Calibri"/>
                <a:ea typeface="DejaVu Sans"/>
              </a:rPr>
              <a:t>OBLIGACIONES CONTABLES Y REGISTRALES</a:t>
            </a:r>
            <a:endParaRPr/>
          </a:p>
          <a:p>
            <a:pPr>
              <a:lnSpc>
                <a:spcPct val="100000"/>
              </a:lnSpc>
            </a:pPr>
            <a:endParaRPr/>
          </a:p>
          <a:p>
            <a:pPr>
              <a:lnSpc>
                <a:spcPct val="100000"/>
              </a:lnSpc>
            </a:pPr>
            <a:r>
              <a:rPr lang="es-ES" strike="noStrike">
                <a:solidFill>
                  <a:srgbClr val="000000"/>
                </a:solidFill>
                <a:latin typeface="Calibri"/>
                <a:ea typeface="DejaVu Sans"/>
              </a:rPr>
              <a:t>Actividades empresariales: deben llevarse libros registros de ventas e ingresos, de compras y gastos y el de bienes de inversión.</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p:txBody>
      </p:sp>
      <p:sp>
        <p:nvSpPr>
          <p:cNvPr id="97" name="CustomShape 2"/>
          <p:cNvSpPr/>
          <p:nvPr/>
        </p:nvSpPr>
        <p:spPr>
          <a:xfrm>
            <a:off x="72000" y="6768000"/>
            <a:ext cx="12023640" cy="89640"/>
          </a:xfrm>
          <a:prstGeom prst="rect">
            <a:avLst/>
          </a:prstGeom>
          <a:solidFill>
            <a:srgbClr val="00ccff"/>
          </a:solidFill>
          <a:ln w="216000">
            <a:solidFill>
              <a:srgbClr val="3465a4"/>
            </a:solidFill>
            <a:round/>
          </a:ln>
        </p:spPr>
        <p:style>
          <a:lnRef idx="0"/>
          <a:fillRef idx="0"/>
          <a:effectRef idx="0"/>
          <a:fontRef idx="minor"/>
        </p:style>
      </p:sp>
      <p:sp>
        <p:nvSpPr>
          <p:cNvPr id="98" name="CustomShape 3"/>
          <p:cNvSpPr/>
          <p:nvPr/>
        </p:nvSpPr>
        <p:spPr>
          <a:xfrm>
            <a:off x="0" y="0"/>
            <a:ext cx="12191040" cy="360"/>
          </a:xfrm>
          <a:prstGeom prst="rect">
            <a:avLst/>
          </a:prstGeom>
          <a:solidFill>
            <a:srgbClr val="00ccff"/>
          </a:solidFill>
          <a:ln w="216000">
            <a:solidFill>
              <a:srgbClr val="3465a4"/>
            </a:solidFill>
            <a:round/>
          </a:ln>
        </p:spPr>
        <p:style>
          <a:lnRef idx="0"/>
          <a:fillRef idx="0"/>
          <a:effectRef idx="0"/>
          <a:fontRef idx="minor"/>
        </p:style>
      </p:sp>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9" name="CustomShape 1"/>
          <p:cNvSpPr/>
          <p:nvPr/>
        </p:nvSpPr>
        <p:spPr>
          <a:xfrm>
            <a:off x="2317320" y="2317320"/>
            <a:ext cx="7188840" cy="1918440"/>
          </a:xfrm>
          <a:prstGeom prst="rect">
            <a:avLst/>
          </a:prstGeom>
          <a:noFill/>
          <a:ln>
            <a:noFill/>
          </a:ln>
        </p:spPr>
        <p:style>
          <a:lnRef idx="0"/>
          <a:fillRef idx="0"/>
          <a:effectRef idx="0"/>
          <a:fontRef idx="minor"/>
        </p:style>
        <p:txBody>
          <a:bodyPr lIns="90000" rIns="90000" tIns="45000" bIns="45000"/>
          <a:p>
            <a:pPr>
              <a:lnSpc>
                <a:spcPct val="100000"/>
              </a:lnSpc>
            </a:pPr>
            <a:r>
              <a:rPr lang="es-ES" sz="6000" strike="noStrike">
                <a:solidFill>
                  <a:srgbClr val="000000"/>
                </a:solidFill>
                <a:latin typeface="Calibri"/>
                <a:ea typeface="DejaVu Sans"/>
              </a:rPr>
              <a:t>ESTIMACIÓN DIRECTA </a:t>
            </a:r>
            <a:endParaRPr/>
          </a:p>
          <a:p>
            <a:pPr>
              <a:lnSpc>
                <a:spcPct val="100000"/>
              </a:lnSpc>
            </a:pPr>
            <a:r>
              <a:rPr lang="es-ES" sz="6000" strike="noStrike">
                <a:solidFill>
                  <a:srgbClr val="000000"/>
                </a:solidFill>
                <a:latin typeface="Calibri"/>
                <a:ea typeface="DejaVu Sans"/>
              </a:rPr>
              <a:t>           </a:t>
            </a:r>
            <a:r>
              <a:rPr lang="es-ES" sz="6000" strike="noStrike">
                <a:solidFill>
                  <a:srgbClr val="000000"/>
                </a:solidFill>
                <a:latin typeface="Calibri"/>
                <a:ea typeface="DejaVu Sans"/>
              </a:rPr>
              <a:t>NORMAL   </a:t>
            </a:r>
            <a:endParaRPr/>
          </a:p>
        </p:txBody>
      </p:sp>
      <p:sp>
        <p:nvSpPr>
          <p:cNvPr id="100" name="CustomShape 2"/>
          <p:cNvSpPr/>
          <p:nvPr/>
        </p:nvSpPr>
        <p:spPr>
          <a:xfrm>
            <a:off x="1368000" y="936000"/>
            <a:ext cx="10223640" cy="719640"/>
          </a:xfrm>
          <a:prstGeom prst="rect">
            <a:avLst/>
          </a:prstGeom>
          <a:solidFill>
            <a:srgbClr val="00ccff"/>
          </a:solidFill>
          <a:ln w="216000">
            <a:solidFill>
              <a:srgbClr val="3465a4"/>
            </a:solidFill>
            <a:round/>
          </a:ln>
        </p:spPr>
        <p:style>
          <a:lnRef idx="0"/>
          <a:fillRef idx="0"/>
          <a:effectRef idx="0"/>
          <a:fontRef idx="minor"/>
        </p:style>
      </p:sp>
      <p:sp>
        <p:nvSpPr>
          <p:cNvPr id="101" name="CustomShape 3"/>
          <p:cNvSpPr/>
          <p:nvPr/>
        </p:nvSpPr>
        <p:spPr>
          <a:xfrm>
            <a:off x="1296000" y="5040000"/>
            <a:ext cx="10295640" cy="719640"/>
          </a:xfrm>
          <a:prstGeom prst="rect">
            <a:avLst/>
          </a:prstGeom>
          <a:solidFill>
            <a:srgbClr val="00ccff"/>
          </a:solidFill>
          <a:ln w="216000">
            <a:solidFill>
              <a:srgbClr val="3465a4"/>
            </a:solidFill>
            <a:round/>
          </a:ln>
        </p:spPr>
        <p:style>
          <a:lnRef idx="0"/>
          <a:fillRef idx="0"/>
          <a:effectRef idx="0"/>
          <a:fontRef idx="minor"/>
        </p:style>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otalTime>10</TotalTime>
  <Application>LibreOffice/4.4.5.2$Windows_x86 LibreOffice_project/a22f674fd25a3b6f45bdebf25400ed2adff0ff99</Application>
  <Paragraphs>53</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2014-12-09T09:59:02Z</dcterms:created>
  <dc:creator>usuario</dc:creator>
  <dc:language>es-ES</dc:language>
  <dcterms:modified xsi:type="dcterms:W3CDTF">2016-04-20T13:25:15Z</dcterms:modified>
  <cp:revision>38</cp:revision>
  <dc:title>RÉGIMEN ESPECIAL RECARGO DE EQUIVALENCIA</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Panorámica</vt:lpwstr>
  </property>
  <property fmtid="{D5CDD505-2E9C-101B-9397-08002B2CF9AE}" pid="9" name="ScaleCrop">
    <vt:bool>0</vt:bool>
  </property>
  <property fmtid="{D5CDD505-2E9C-101B-9397-08002B2CF9AE}" pid="10" name="ShareDoc">
    <vt:bool>0</vt:bool>
  </property>
  <property fmtid="{D5CDD505-2E9C-101B-9397-08002B2CF9AE}" pid="11" name="Slides">
    <vt:i4>9</vt:i4>
  </property>
</Properties>
</file>